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67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70" r:id="rId15"/>
    <p:sldId id="271" r:id="rId16"/>
    <p:sldId id="274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3941BC5-FEFA-4A1C-9B33-F0475B30CC68}" type="datetimeFigureOut">
              <a:rPr lang="en-US" smtClean="0"/>
              <a:t>11/6/2010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268E17C-F953-450C-9BEF-1B715F83C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1BC5-FEFA-4A1C-9B33-F0475B30CC68}" type="datetimeFigureOut">
              <a:rPr lang="en-US" smtClean="0"/>
              <a:t>11/6/2010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17C-F953-450C-9BEF-1B715F83C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1BC5-FEFA-4A1C-9B33-F0475B30CC68}" type="datetimeFigureOut">
              <a:rPr lang="en-US" smtClean="0"/>
              <a:t>11/6/2010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17C-F953-450C-9BEF-1B715F83C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3941BC5-FEFA-4A1C-9B33-F0475B30CC68}" type="datetimeFigureOut">
              <a:rPr lang="en-US" smtClean="0"/>
              <a:t>11/6/2010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17C-F953-450C-9BEF-1B715F83C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3941BC5-FEFA-4A1C-9B33-F0475B30CC68}" type="datetimeFigureOut">
              <a:rPr lang="en-US" smtClean="0"/>
              <a:t>11/6/2010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268E17C-F953-450C-9BEF-1B715F83C97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3941BC5-FEFA-4A1C-9B33-F0475B30CC68}" type="datetimeFigureOut">
              <a:rPr lang="en-US" smtClean="0"/>
              <a:t>11/6/2010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68E17C-F953-450C-9BEF-1B715F83C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3941BC5-FEFA-4A1C-9B33-F0475B30CC68}" type="datetimeFigureOut">
              <a:rPr lang="en-US" smtClean="0"/>
              <a:t>11/6/2010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268E17C-F953-450C-9BEF-1B715F83C9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1BC5-FEFA-4A1C-9B33-F0475B30CC68}" type="datetimeFigureOut">
              <a:rPr lang="en-US" smtClean="0"/>
              <a:t>11/6/2010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E17C-F953-450C-9BEF-1B715F83C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3941BC5-FEFA-4A1C-9B33-F0475B30CC68}" type="datetimeFigureOut">
              <a:rPr lang="en-US" smtClean="0"/>
              <a:t>11/6/2010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68E17C-F953-450C-9BEF-1B715F83C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3941BC5-FEFA-4A1C-9B33-F0475B30CC68}" type="datetimeFigureOut">
              <a:rPr lang="en-US" smtClean="0"/>
              <a:t>11/6/2010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268E17C-F953-450C-9BEF-1B715F83C9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3941BC5-FEFA-4A1C-9B33-F0475B30CC68}" type="datetimeFigureOut">
              <a:rPr lang="en-US" smtClean="0"/>
              <a:t>11/6/2010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268E17C-F953-450C-9BEF-1B715F83C9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3941BC5-FEFA-4A1C-9B33-F0475B30CC68}" type="datetimeFigureOut">
              <a:rPr lang="en-US" smtClean="0"/>
              <a:t>11/6/2010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268E17C-F953-450C-9BEF-1B715F83C97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a8mwidjG8s&amp;feature=relate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a8mwidjG8s&amp;feature=related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Psychoanalytic Criticism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Ashley Burkart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English 274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Murray M. Schwartz and King Lear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Oedipal Complex</a:t>
            </a:r>
          </a:p>
          <a:p>
            <a:pPr lvl="1"/>
            <a:r>
              <a:rPr lang="en-US" dirty="0" smtClean="0"/>
              <a:t>“Which of you shall we say doth love us most?” (I.i.50)</a:t>
            </a:r>
          </a:p>
          <a:p>
            <a:r>
              <a:rPr lang="en-US" dirty="0" smtClean="0"/>
              <a:t>Castration Complex</a:t>
            </a:r>
          </a:p>
          <a:p>
            <a:pPr lvl="1"/>
            <a:r>
              <a:rPr lang="en-US" dirty="0" smtClean="0"/>
              <a:t>Death of Cordelia</a:t>
            </a:r>
          </a:p>
          <a:p>
            <a:pPr lvl="1"/>
            <a:r>
              <a:rPr lang="en-US" dirty="0" smtClean="0"/>
              <a:t>loss of incest bond</a:t>
            </a:r>
          </a:p>
          <a:p>
            <a:pPr lvl="1"/>
            <a:endParaRPr lang="en-US" dirty="0"/>
          </a:p>
        </p:txBody>
      </p:sp>
      <p:pic>
        <p:nvPicPr>
          <p:cNvPr id="6" name="Content Placeholder 5" descr="cordelia and kinglea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896261">
            <a:off x="5429250" y="2280443"/>
            <a:ext cx="3028950" cy="41706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 P. Wheeler and King 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Oedipal Complex</a:t>
            </a:r>
          </a:p>
          <a:p>
            <a:pPr lvl="1"/>
            <a:r>
              <a:rPr lang="en-US" dirty="0" smtClean="0"/>
              <a:t>“I loved her most, and thought to set my rest/On her kind nursery…” (I.i.39;123-124).</a:t>
            </a:r>
          </a:p>
          <a:p>
            <a:pPr lvl="1"/>
            <a:r>
              <a:rPr lang="en-US" dirty="0" smtClean="0"/>
              <a:t>Loss of “True Need”</a:t>
            </a:r>
          </a:p>
          <a:p>
            <a:pPr lvl="1"/>
            <a:r>
              <a:rPr lang="en-US" dirty="0" smtClean="0"/>
              <a:t>Realization of </a:t>
            </a:r>
            <a:r>
              <a:rPr lang="en-US" dirty="0" err="1" smtClean="0"/>
              <a:t>Cordelia’s</a:t>
            </a:r>
            <a:r>
              <a:rPr lang="en-US" dirty="0" smtClean="0"/>
              <a:t> death</a:t>
            </a:r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Thou’lt</a:t>
            </a:r>
            <a:r>
              <a:rPr lang="en-US" dirty="0" smtClean="0"/>
              <a:t> come no more/Never, never, never, never…” (V.iii.308-309).</a:t>
            </a:r>
          </a:p>
          <a:p>
            <a:pPr lvl="1"/>
            <a:r>
              <a:rPr lang="en-US" dirty="0" smtClean="0"/>
              <a:t>Longing to exist in her presence</a:t>
            </a:r>
          </a:p>
          <a:p>
            <a:pPr lvl="2"/>
            <a:r>
              <a:rPr lang="en-US" dirty="0" smtClean="0"/>
              <a:t>“Look on her! Look her lips/look there, look there…” (V.iii.311-312).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L. </a:t>
            </a:r>
            <a:r>
              <a:rPr lang="en-US" dirty="0" err="1" smtClean="0"/>
              <a:t>Rudnytsky</a:t>
            </a:r>
            <a:r>
              <a:rPr lang="en-US" dirty="0" smtClean="0"/>
              <a:t> and King 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Oedipal Complex</a:t>
            </a:r>
          </a:p>
          <a:p>
            <a:pPr lvl="1"/>
            <a:r>
              <a:rPr lang="en-US" dirty="0" smtClean="0"/>
              <a:t>Maintain incestuous bond with Cordelia</a:t>
            </a:r>
          </a:p>
          <a:p>
            <a:pPr lvl="1"/>
            <a:r>
              <a:rPr lang="en-US" dirty="0" smtClean="0"/>
              <a:t>Introductory Scene-professing love</a:t>
            </a:r>
          </a:p>
          <a:p>
            <a:r>
              <a:rPr lang="en-US" dirty="0" smtClean="0"/>
              <a:t>Castration Complex</a:t>
            </a:r>
          </a:p>
          <a:p>
            <a:pPr lvl="1"/>
            <a:r>
              <a:rPr lang="en-US" dirty="0" smtClean="0"/>
              <a:t>Fool and King Lear</a:t>
            </a:r>
          </a:p>
          <a:p>
            <a:pPr lvl="2"/>
            <a:r>
              <a:rPr lang="en-US" dirty="0" smtClean="0"/>
              <a:t>“I am a fool, thou art nothing” (1.4.200-202)</a:t>
            </a:r>
          </a:p>
          <a:p>
            <a:pPr lvl="1"/>
            <a:r>
              <a:rPr lang="en-US" dirty="0" smtClean="0"/>
              <a:t>Edmund	</a:t>
            </a:r>
          </a:p>
          <a:p>
            <a:pPr lvl="2"/>
            <a:r>
              <a:rPr lang="en-US" dirty="0" smtClean="0"/>
              <a:t>Bastard child and womanizer</a:t>
            </a:r>
          </a:p>
          <a:p>
            <a:pPr lvl="2"/>
            <a:r>
              <a:rPr lang="en-US" dirty="0" smtClean="0"/>
              <a:t>Death of </a:t>
            </a:r>
            <a:r>
              <a:rPr lang="en-US" dirty="0" err="1" smtClean="0"/>
              <a:t>Goneril</a:t>
            </a:r>
            <a:r>
              <a:rPr lang="en-US" dirty="0" smtClean="0"/>
              <a:t> and Regan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History/Review of </a:t>
            </a:r>
            <a:r>
              <a:rPr lang="en-US" i="1" dirty="0" smtClean="0"/>
              <a:t>Romeo and Juliet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it was written</a:t>
            </a:r>
          </a:p>
          <a:p>
            <a:pPr lvl="1"/>
            <a:r>
              <a:rPr lang="en-US" dirty="0" smtClean="0"/>
              <a:t>Between </a:t>
            </a:r>
            <a:r>
              <a:rPr lang="en-US" dirty="0" smtClean="0"/>
              <a:t>1594 and 1596</a:t>
            </a:r>
            <a:endParaRPr lang="en-US" dirty="0" smtClean="0"/>
          </a:p>
          <a:p>
            <a:r>
              <a:rPr lang="en-US" dirty="0" smtClean="0"/>
              <a:t>What it was based off of</a:t>
            </a:r>
          </a:p>
          <a:p>
            <a:pPr lvl="1"/>
            <a:r>
              <a:rPr lang="en-US" dirty="0" err="1" smtClean="0"/>
              <a:t>Tragicall</a:t>
            </a:r>
            <a:r>
              <a:rPr lang="en-US" dirty="0" smtClean="0"/>
              <a:t> </a:t>
            </a:r>
            <a:r>
              <a:rPr lang="en-US" dirty="0" err="1" smtClean="0"/>
              <a:t>Historye</a:t>
            </a:r>
            <a:r>
              <a:rPr lang="en-US" dirty="0" smtClean="0"/>
              <a:t> of </a:t>
            </a:r>
            <a:r>
              <a:rPr lang="en-US" dirty="0" err="1" smtClean="0"/>
              <a:t>Romeus</a:t>
            </a:r>
            <a:r>
              <a:rPr lang="en-US" dirty="0" smtClean="0"/>
              <a:t> and Juliet</a:t>
            </a:r>
            <a:endParaRPr lang="en-US" dirty="0" smtClean="0"/>
          </a:p>
          <a:p>
            <a:r>
              <a:rPr lang="en-US" dirty="0" smtClean="0"/>
              <a:t>What the audience reaction was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Madelon Gohlke and </a:t>
            </a:r>
            <a:r>
              <a:rPr lang="en-US" i="1" dirty="0" smtClean="0"/>
              <a:t>Romeo and Juliet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Formation of Identity</a:t>
            </a:r>
          </a:p>
          <a:p>
            <a:pPr lvl="1"/>
            <a:r>
              <a:rPr lang="en-US" dirty="0" smtClean="0"/>
              <a:t>“the weaker vessels are ever thrust to the wall” (I.i.17-18).</a:t>
            </a:r>
          </a:p>
          <a:p>
            <a:r>
              <a:rPr lang="en-US" dirty="0" smtClean="0"/>
              <a:t>Economic Model</a:t>
            </a:r>
          </a:p>
          <a:p>
            <a:pPr lvl="1"/>
            <a:r>
              <a:rPr lang="en-US" dirty="0" smtClean="0"/>
              <a:t>Pleasure Principle Vs. Reality Principle</a:t>
            </a:r>
          </a:p>
          <a:p>
            <a:r>
              <a:rPr lang="en-US" dirty="0" smtClean="0"/>
              <a:t>Topographical Model</a:t>
            </a:r>
          </a:p>
          <a:p>
            <a:pPr lvl="1"/>
            <a:r>
              <a:rPr lang="en-US" dirty="0" smtClean="0"/>
              <a:t>Conscious Vs. Unconscious</a:t>
            </a:r>
          </a:p>
          <a:p>
            <a:pPr lvl="1"/>
            <a:r>
              <a:rPr lang="en-US" dirty="0" smtClean="0"/>
              <a:t>Superego Vs. 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questions to keep in mind…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According to Freud, how do the </a:t>
            </a:r>
            <a:r>
              <a:rPr lang="en-US" i="1" dirty="0" smtClean="0"/>
              <a:t>id</a:t>
            </a:r>
            <a:r>
              <a:rPr lang="en-US" dirty="0" smtClean="0"/>
              <a:t>, </a:t>
            </a:r>
            <a:r>
              <a:rPr lang="en-US" i="1" dirty="0" smtClean="0"/>
              <a:t>ego</a:t>
            </a:r>
            <a:r>
              <a:rPr lang="en-US" dirty="0" smtClean="0"/>
              <a:t>, and </a:t>
            </a:r>
            <a:r>
              <a:rPr lang="en-US" i="1" dirty="0" smtClean="0"/>
              <a:t>superego</a:t>
            </a:r>
            <a:r>
              <a:rPr lang="en-US" dirty="0" smtClean="0"/>
              <a:t> come together to form the psyche?</a:t>
            </a:r>
          </a:p>
          <a:p>
            <a:pPr lvl="0"/>
            <a:r>
              <a:rPr lang="en-US" dirty="0" smtClean="0"/>
              <a:t>What are the 4 ways to psychoanalyze literature through a psychoanalytic perspective?</a:t>
            </a:r>
          </a:p>
          <a:p>
            <a:pPr lvl="0"/>
            <a:r>
              <a:rPr lang="en-US" dirty="0" smtClean="0"/>
              <a:t>What is the oedipal complex? How can it be applied to such literary works as </a:t>
            </a:r>
            <a:r>
              <a:rPr lang="en-US" i="1" dirty="0" smtClean="0"/>
              <a:t>King Lear</a:t>
            </a:r>
            <a:r>
              <a:rPr lang="en-US" dirty="0" smtClean="0"/>
              <a:t> and </a:t>
            </a:r>
            <a:r>
              <a:rPr lang="en-US" i="1" dirty="0" smtClean="0"/>
              <a:t>Romeo and Juliet</a:t>
            </a:r>
            <a:r>
              <a:rPr lang="en-US" dirty="0" smtClean="0"/>
              <a:t>? What are the signifiers that allow the reader to know to analyze through a psychoanalytic perspective?</a:t>
            </a:r>
          </a:p>
          <a:p>
            <a:pPr lvl="0"/>
            <a:r>
              <a:rPr lang="en-US" dirty="0" smtClean="0"/>
              <a:t>What are the three Freudian models? How can they be applied to different literary works? What are the signifiers that allow the reader to know to analyze through a psychoanalytic perspective?</a:t>
            </a:r>
          </a:p>
          <a:p>
            <a:pPr lvl="0"/>
            <a:r>
              <a:rPr lang="en-US" dirty="0" smtClean="0"/>
              <a:t>What is the castration complex? How can this complex be applied to different literary works? What are the signifiers that allow the reader to know to analyze through a psychoanalytic perspective?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some hints…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Youtube</a:t>
            </a:r>
            <a:r>
              <a:rPr lang="en-US" dirty="0" smtClean="0">
                <a:hlinkClick r:id="rId2"/>
              </a:rPr>
              <a:t> Clip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www.youtube.com/watch?v=6a8mwidjG8s&amp;feature=related</a:t>
            </a:r>
            <a:endParaRPr lang="en-US" dirty="0" smtClean="0"/>
          </a:p>
          <a:p>
            <a:r>
              <a:rPr lang="en-US" dirty="0" smtClean="0"/>
              <a:t>Psychoanalytic Theory Explained</a:t>
            </a:r>
            <a:endParaRPr lang="en-US" dirty="0" smtClean="0"/>
          </a:p>
          <a:p>
            <a:pPr lvl="1"/>
            <a:r>
              <a:rPr lang="en-US" dirty="0" smtClean="0"/>
              <a:t>&lt;http://www.purdue.edu/guidetotheory/psychoanalysis/psychterms.html&gt;.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from the audience?</a:t>
            </a:r>
            <a:endParaRPr lang="en-US" dirty="0"/>
          </a:p>
        </p:txBody>
      </p:sp>
      <p:pic>
        <p:nvPicPr>
          <p:cNvPr id="4" name="Content Placeholder 3" descr="question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560839">
            <a:off x="733352" y="1704880"/>
            <a:ext cx="2057400" cy="2168611"/>
          </a:xfrm>
        </p:spPr>
      </p:pic>
      <p:pic>
        <p:nvPicPr>
          <p:cNvPr id="5" name="Picture 4" descr="question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73774">
            <a:off x="6306627" y="1889280"/>
            <a:ext cx="1938995" cy="1923102"/>
          </a:xfrm>
          <a:prstGeom prst="rect">
            <a:avLst/>
          </a:prstGeom>
        </p:spPr>
      </p:pic>
      <p:pic>
        <p:nvPicPr>
          <p:cNvPr id="8" name="Picture 7" descr="question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3429000"/>
            <a:ext cx="2062163" cy="3082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 bid thee a </a:t>
            </a:r>
            <a:r>
              <a:rPr lang="en-US" dirty="0" smtClean="0"/>
              <a:t>fair adieu !</a:t>
            </a:r>
            <a:endParaRPr lang="en-US" dirty="0"/>
          </a:p>
        </p:txBody>
      </p:sp>
      <p:pic>
        <p:nvPicPr>
          <p:cNvPr id="4" name="Content Placeholder 3" descr="goodby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8462" y="2286000"/>
            <a:ext cx="3779025" cy="33162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Sigmund Freud</a:t>
            </a:r>
          </a:p>
          <a:p>
            <a:pPr lvl="1"/>
            <a:r>
              <a:rPr lang="en-US" dirty="0" smtClean="0"/>
              <a:t>Theorist and therapist</a:t>
            </a:r>
          </a:p>
          <a:p>
            <a:r>
              <a:rPr lang="en-US" dirty="0" smtClean="0"/>
              <a:t>Before Freud-Aristotle and Plato</a:t>
            </a:r>
          </a:p>
          <a:p>
            <a:r>
              <a:rPr lang="en-US" dirty="0" smtClean="0"/>
              <a:t>Two schools of Psychoanalytic Criticism</a:t>
            </a:r>
          </a:p>
          <a:p>
            <a:pPr lvl="1"/>
            <a:r>
              <a:rPr lang="en-US" dirty="0" smtClean="0"/>
              <a:t>American Vs. French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4 Ways to analyze literature through a Psychoanalytic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Unconscious</a:t>
            </a:r>
          </a:p>
          <a:p>
            <a:r>
              <a:rPr lang="en-US" dirty="0" smtClean="0"/>
              <a:t>Sexuality, Repression, and Desire</a:t>
            </a:r>
          </a:p>
          <a:p>
            <a:r>
              <a:rPr lang="en-US" dirty="0" smtClean="0"/>
              <a:t>Male and Female Identity</a:t>
            </a:r>
          </a:p>
          <a:p>
            <a:r>
              <a:rPr lang="en-US" dirty="0" smtClean="0"/>
              <a:t>Realities and Consequences of Trauma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 rot="3080094">
            <a:off x="1615457" y="689671"/>
            <a:ext cx="914400" cy="5943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Dynamic Model </a:t>
            </a:r>
            <a:br>
              <a:rPr lang="en-US" sz="3600" dirty="0" smtClean="0"/>
            </a:br>
            <a:r>
              <a:rPr lang="en-US" sz="3600" dirty="0" smtClean="0"/>
              <a:t>&amp;</a:t>
            </a:r>
            <a:br>
              <a:rPr lang="en-US" sz="3600" dirty="0" smtClean="0"/>
            </a:br>
            <a:r>
              <a:rPr lang="en-US" sz="3600" dirty="0" smtClean="0"/>
              <a:t>Economic Model</a:t>
            </a:r>
            <a:endParaRPr lang="en-US" sz="3600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External realities vs. internal realities</a:t>
            </a:r>
          </a:p>
          <a:p>
            <a:pPr lvl="1"/>
            <a:r>
              <a:rPr lang="en-US" dirty="0" smtClean="0"/>
              <a:t>Conscious vs. unconscious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Economic Model</a:t>
            </a:r>
          </a:p>
          <a:p>
            <a:pPr lvl="1"/>
            <a:r>
              <a:rPr lang="en-US" dirty="0" smtClean="0"/>
              <a:t>Pleasure Principle vs. Reality Principle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Topographical Model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4038600" cy="3581400"/>
          </a:xfrm>
        </p:spPr>
        <p:txBody>
          <a:bodyPr/>
          <a:lstStyle/>
          <a:p>
            <a:pPr algn="ctr"/>
            <a:r>
              <a:rPr lang="en-US" dirty="0" smtClean="0"/>
              <a:t>Three divisions of mind</a:t>
            </a:r>
          </a:p>
          <a:p>
            <a:pPr lvl="1"/>
            <a:r>
              <a:rPr lang="en-US" dirty="0" smtClean="0"/>
              <a:t>Conscious</a:t>
            </a:r>
          </a:p>
          <a:p>
            <a:pPr lvl="1"/>
            <a:r>
              <a:rPr lang="en-US" dirty="0" smtClean="0"/>
              <a:t>Subconscious</a:t>
            </a:r>
          </a:p>
          <a:p>
            <a:pPr lvl="1"/>
            <a:r>
              <a:rPr lang="en-US" dirty="0" smtClean="0"/>
              <a:t>preconscious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4038600" cy="3505200"/>
          </a:xfrm>
        </p:spPr>
        <p:txBody>
          <a:bodyPr/>
          <a:lstStyle/>
          <a:p>
            <a:pPr algn="ctr"/>
            <a:r>
              <a:rPr lang="en-US" dirty="0" smtClean="0"/>
              <a:t>Three Divisions of Mind</a:t>
            </a:r>
          </a:p>
          <a:p>
            <a:pPr lvl="1"/>
            <a:r>
              <a:rPr lang="en-US" dirty="0" smtClean="0"/>
              <a:t>Id</a:t>
            </a:r>
          </a:p>
          <a:p>
            <a:pPr lvl="1"/>
            <a:r>
              <a:rPr lang="en-US" dirty="0" smtClean="0"/>
              <a:t>Ego</a:t>
            </a:r>
          </a:p>
          <a:p>
            <a:pPr lvl="1"/>
            <a:r>
              <a:rPr lang="en-US" dirty="0" smtClean="0"/>
              <a:t>Superego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1752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Part 2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1752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Part 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Review…</a:t>
            </a:r>
            <a:endParaRPr lang="en-US" dirty="0"/>
          </a:p>
        </p:txBody>
      </p:sp>
      <p:pic>
        <p:nvPicPr>
          <p:cNvPr id="7" name="Picture Placeholder 6" descr="lets review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796" b="19796"/>
          <a:stretch>
            <a:fillRect/>
          </a:stretch>
        </p:blipFill>
        <p:spPr>
          <a:xfrm>
            <a:off x="1905000" y="838200"/>
            <a:ext cx="5719763" cy="4279124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219200" y="5715000"/>
            <a:ext cx="7333488" cy="685800"/>
          </a:xfrm>
        </p:spPr>
        <p:txBody>
          <a:bodyPr/>
          <a:lstStyle/>
          <a:p>
            <a:pPr algn="ctr"/>
            <a:r>
              <a:rPr lang="en-US" dirty="0" smtClean="0">
                <a:hlinkClick r:id="rId3"/>
              </a:rPr>
              <a:t>http://www.youtube.com/watch?v=6a8mwidjG8s&amp;feature=related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Oedipus Stage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Focal point</a:t>
            </a:r>
          </a:p>
          <a:p>
            <a:pPr lvl="1"/>
            <a:r>
              <a:rPr lang="en-US" dirty="0" smtClean="0"/>
              <a:t>Repression</a:t>
            </a:r>
          </a:p>
          <a:p>
            <a:pPr lvl="1"/>
            <a:r>
              <a:rPr lang="en-US" dirty="0" smtClean="0"/>
              <a:t>Sexual desires</a:t>
            </a:r>
          </a:p>
          <a:p>
            <a:pPr lvl="1"/>
            <a:r>
              <a:rPr lang="en-US" dirty="0" smtClean="0"/>
              <a:t>Sexual identity</a:t>
            </a:r>
          </a:p>
          <a:p>
            <a:endParaRPr lang="en-US" dirty="0"/>
          </a:p>
        </p:txBody>
      </p:sp>
      <p:pic>
        <p:nvPicPr>
          <p:cNvPr id="11" name="Content Placeholder 10" descr="oedipus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1014818">
            <a:off x="4166530" y="1916353"/>
            <a:ext cx="4214918" cy="31611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Castration Complex</a:t>
            </a:r>
            <a:endParaRPr lang="en-US" dirty="0"/>
          </a:p>
        </p:txBody>
      </p:sp>
      <p:pic>
        <p:nvPicPr>
          <p:cNvPr id="6" name="Content Placeholder 5" descr="male-vs-female-symbo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20019612">
            <a:off x="571500" y="2080419"/>
            <a:ext cx="3810000" cy="3810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Repression</a:t>
            </a:r>
          </a:p>
          <a:p>
            <a:pPr lvl="1"/>
            <a:r>
              <a:rPr lang="en-US" dirty="0" smtClean="0"/>
              <a:t>Socially Acceptable thoughts</a:t>
            </a:r>
          </a:p>
          <a:p>
            <a:r>
              <a:rPr lang="en-US" dirty="0" smtClean="0"/>
              <a:t>Identify with Father’s social Norms</a:t>
            </a:r>
          </a:p>
          <a:p>
            <a:r>
              <a:rPr lang="en-US" dirty="0" smtClean="0"/>
              <a:t>Masculine vs. Feminine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History/Review of </a:t>
            </a:r>
            <a:r>
              <a:rPr lang="en-US" i="1" dirty="0" smtClean="0"/>
              <a:t>King Lear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it was written</a:t>
            </a:r>
          </a:p>
          <a:p>
            <a:pPr lvl="1"/>
            <a:r>
              <a:rPr lang="en-US" dirty="0" smtClean="0"/>
              <a:t>Between 1603 and 1606</a:t>
            </a:r>
          </a:p>
          <a:p>
            <a:r>
              <a:rPr lang="en-US" dirty="0" smtClean="0"/>
              <a:t>What it was based off of</a:t>
            </a:r>
          </a:p>
          <a:p>
            <a:pPr lvl="1"/>
            <a:r>
              <a:rPr lang="en-US" dirty="0" smtClean="0"/>
              <a:t>Legend of </a:t>
            </a:r>
            <a:r>
              <a:rPr lang="en-US" dirty="0" err="1" smtClean="0"/>
              <a:t>Leir</a:t>
            </a:r>
            <a:r>
              <a:rPr lang="en-US" dirty="0" smtClean="0"/>
              <a:t> of Britain</a:t>
            </a:r>
          </a:p>
          <a:p>
            <a:r>
              <a:rPr lang="en-US" dirty="0" smtClean="0"/>
              <a:t>What the audience reaction was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3911</TotalTime>
  <Words>542</Words>
  <Application>Microsoft Office PowerPoint</Application>
  <PresentationFormat>On-screen Show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Verve</vt:lpstr>
      <vt:lpstr>Psychoanalytic Criticism</vt:lpstr>
      <vt:lpstr>Quick History</vt:lpstr>
      <vt:lpstr>4 Ways to analyze literature through a Psychoanalytic perspective</vt:lpstr>
      <vt:lpstr>Dynamic Model  &amp; Economic Model</vt:lpstr>
      <vt:lpstr>Topographical Model</vt:lpstr>
      <vt:lpstr>Let’s Review…</vt:lpstr>
      <vt:lpstr>Oedipus Stage</vt:lpstr>
      <vt:lpstr>Castration Complex</vt:lpstr>
      <vt:lpstr>History/Review of King Lear</vt:lpstr>
      <vt:lpstr>Murray M. Schwartz and King Lear</vt:lpstr>
      <vt:lpstr>Richard P. Wheeler and King Lear</vt:lpstr>
      <vt:lpstr>Peter L. Rudnytsky and King Lear</vt:lpstr>
      <vt:lpstr>History/Review of Romeo and Juliet</vt:lpstr>
      <vt:lpstr>Madelon Gohlke and Romeo and Juliet</vt:lpstr>
      <vt:lpstr>Some questions to keep in mind…</vt:lpstr>
      <vt:lpstr>Here’s some hints…</vt:lpstr>
      <vt:lpstr>Questions from the audience?</vt:lpstr>
      <vt:lpstr>I bid thee a fair adieu 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</dc:creator>
  <cp:lastModifiedBy>Ashley</cp:lastModifiedBy>
  <cp:revision>16</cp:revision>
  <dcterms:created xsi:type="dcterms:W3CDTF">2010-11-07T00:52:20Z</dcterms:created>
  <dcterms:modified xsi:type="dcterms:W3CDTF">2010-11-09T18:04:01Z</dcterms:modified>
</cp:coreProperties>
</file>